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5" r:id="rId10"/>
    <p:sldId id="280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4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embeddedFontLs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Lato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">
          <p15:clr>
            <a:srgbClr val="000000"/>
          </p15:clr>
        </p15:guide>
        <p15:guide id="2" orient="horz" pos="288">
          <p15:clr>
            <a:srgbClr val="9AA0A6"/>
          </p15:clr>
        </p15:guide>
        <p15:guide id="3" pos="561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9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1E2678E-0863-4EAB-9C24-A16058EEFAD8}">
  <a:tblStyle styleId="{A1E2678E-0863-4EAB-9C24-A16058EEFA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644" autoAdjust="0"/>
    <p:restoredTop sz="86364" autoAdjust="0"/>
  </p:normalViewPr>
  <p:slideViewPr>
    <p:cSldViewPr snapToGrid="0">
      <p:cViewPr>
        <p:scale>
          <a:sx n="55" d="100"/>
          <a:sy n="55" d="100"/>
        </p:scale>
        <p:origin x="-2358" y="-438"/>
      </p:cViewPr>
      <p:guideLst>
        <p:guide orient="horz" pos="288"/>
        <p:guide pos="288"/>
        <p:guide pos="5616"/>
      </p:guideLst>
    </p:cSldViewPr>
  </p:slideViewPr>
  <p:outlineViewPr>
    <p:cViewPr>
      <p:scale>
        <a:sx n="33" d="100"/>
        <a:sy n="33" d="100"/>
      </p:scale>
      <p:origin x="264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8865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18638720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18638720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118638720e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18638720e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18638720e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118638720e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18638720e_6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118638720e_6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ckoverflow.com/" TargetMode="External"/><Relationship Id="rId7" Type="http://schemas.openxmlformats.org/officeDocument/2006/relationships/hyperlink" Target="http://www.tutorialspoint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query.net/" TargetMode="External"/><Relationship Id="rId5" Type="http://schemas.openxmlformats.org/officeDocument/2006/relationships/hyperlink" Target="http://www.plugins.jquery.com/" TargetMode="External"/><Relationship Id="rId4" Type="http://schemas.openxmlformats.org/officeDocument/2006/relationships/hyperlink" Target="http://www.getbootstrap.com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265150" y="45720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Project Presentation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 And </a:t>
            </a:r>
            <a:r>
              <a:rPr lang="en-US" sz="2400" b="1" dirty="0" smtClean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Ride</a:t>
            </a:r>
            <a:r>
              <a:rPr lang="en-US" sz="1600" b="1" dirty="0" smtClean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(Vehicle </a:t>
            </a:r>
            <a:r>
              <a:rPr lang="en-US" sz="1600" b="1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Rental </a:t>
            </a:r>
            <a:r>
              <a:rPr lang="en-US" sz="1600" b="1" dirty="0" smtClean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System)</a:t>
            </a:r>
            <a:endParaRPr sz="2400" b="1" dirty="0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 u="sng" dirty="0">
                <a:latin typeface="Times New Roman"/>
                <a:ea typeface="Times New Roman"/>
                <a:cs typeface="Times New Roman"/>
                <a:sym typeface="Times New Roman"/>
              </a:rPr>
              <a:t>Submitted By</a:t>
            </a:r>
            <a:endParaRPr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Group No. :- 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Jignesh Pravasi (BCA3341909580)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Prakash Manat (BCA3341909553)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B.C.A Sem-6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Academic Year : 2021-22</a:t>
            </a:r>
            <a:endParaRPr dirty="0"/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u="sng" dirty="0">
                <a:latin typeface="Times New Roman"/>
                <a:ea typeface="Times New Roman"/>
                <a:cs typeface="Times New Roman"/>
                <a:sym typeface="Times New Roman"/>
              </a:rPr>
              <a:t>Submitted to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Grow </a:t>
            </a: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More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Institution </a:t>
            </a: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Of  BCA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 dirty="0"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Himmatnagar</a:t>
            </a:r>
            <a:r>
              <a:rPr lang="en-US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- 383001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1841680" y="4873456"/>
            <a:ext cx="611746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0" u="sng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Internal Guided </a:t>
            </a:r>
            <a:r>
              <a:rPr lang="en-US" sz="1400" b="1" i="0" u="sng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en-US" sz="1400" b="1" i="0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lang="en-US" sz="1800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1" u="sng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External Guided </a:t>
            </a:r>
            <a:r>
              <a:rPr lang="en-US" b="1" u="sng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Minhaz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400" b="0" i="0" u="none" strike="noStrike" cap="none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modasiya</a:t>
            </a:r>
            <a:endParaRPr sz="1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 descr="C:\Users\acer\Desktop\Grow More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8689" y="59773"/>
            <a:ext cx="1600200" cy="161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Lenovo\Downloads\flow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45143"/>
            <a:ext cx="8360228" cy="658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4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61753" y="2066732"/>
            <a:ext cx="9494907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59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           	    DFD</a:t>
            </a:r>
          </a:p>
          <a:p>
            <a:pPr algn="just"/>
            <a:r>
              <a:rPr lang="en-US" sz="59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(DATA FLOW DIAGRAM)</a:t>
            </a:r>
            <a:endParaRPr lang="en-IN" sz="5900" dirty="0"/>
          </a:p>
        </p:txBody>
      </p:sp>
    </p:spTree>
    <p:extLst>
      <p:ext uri="{BB962C8B-B14F-4D97-AF65-F5344CB8AC3E}">
        <p14:creationId xmlns:p14="http://schemas.microsoft.com/office/powerpoint/2010/main" val="10011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Lenovo\Downloads\Rent &amp; ride Docs\Context level.drawio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5" y="2331720"/>
            <a:ext cx="880586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09934" y="496371"/>
            <a:ext cx="22526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</a:t>
            </a:r>
            <a:r>
              <a:rPr lang="en-US" b="1" u="sng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CONTEXT LEVEL DFD</a:t>
            </a:r>
            <a:endParaRPr lang="en-US" b="1" u="sng" dirty="0">
              <a:solidFill>
                <a:srgbClr val="1A9988"/>
              </a:solidFill>
              <a:latin typeface="Times New Roman" pitchFamily="18" charset="0"/>
              <a:cs typeface="Times New Roman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172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61387" y="379512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</a:t>
            </a:r>
            <a:r>
              <a:rPr lang="en-US" b="1" u="sng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FIRST  </a:t>
            </a:r>
            <a:r>
              <a:rPr lang="en-US" b="1" u="sng" dirty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LEVEL </a:t>
            </a:r>
            <a:r>
              <a:rPr lang="en-US" b="1" u="sng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DFD(ADMIN)</a:t>
            </a:r>
            <a:endParaRPr lang="en-US" b="1" u="sng" dirty="0">
              <a:solidFill>
                <a:srgbClr val="1A9988"/>
              </a:solidFill>
              <a:latin typeface="Times New Roman" pitchFamily="18" charset="0"/>
              <a:cs typeface="Times New Roman" pitchFamily="18" charset="0"/>
              <a:sym typeface="Calibri"/>
            </a:endParaRPr>
          </a:p>
        </p:txBody>
      </p:sp>
      <p:pic>
        <p:nvPicPr>
          <p:cNvPr id="1026" name="Picture 2" descr="C:\Users\Lenovo\Downloads\Rent &amp; ride Docs\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24" y="613411"/>
            <a:ext cx="7128155" cy="622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9607" y="303312"/>
            <a:ext cx="24705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</a:t>
            </a:r>
            <a:r>
              <a:rPr lang="en-US" b="1" u="sng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FIRST  </a:t>
            </a:r>
            <a:r>
              <a:rPr lang="en-US" b="1" u="sng" dirty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LEVEL </a:t>
            </a:r>
            <a:r>
              <a:rPr lang="en-US" b="1" u="sng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DFD(USER)</a:t>
            </a:r>
            <a:endParaRPr lang="en-US" b="1" u="sng" dirty="0">
              <a:solidFill>
                <a:srgbClr val="1A9988"/>
              </a:solidFill>
              <a:latin typeface="Times New Roman" pitchFamily="18" charset="0"/>
              <a:cs typeface="Times New Roman" pitchFamily="18" charset="0"/>
              <a:sym typeface="Calibri"/>
            </a:endParaRPr>
          </a:p>
        </p:txBody>
      </p:sp>
      <p:pic>
        <p:nvPicPr>
          <p:cNvPr id="4" name="Picture 2" descr="C:\Users\Lenovo\Downloads\Rent &amp; ride Docs\Final user dfd 1st.draw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9" y="904991"/>
            <a:ext cx="7760208" cy="580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3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9002" y="1997855"/>
            <a:ext cx="62376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      DATA</a:t>
            </a:r>
          </a:p>
          <a:p>
            <a:r>
              <a:rPr lang="en-US" sz="72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DICTIONARY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19855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135072"/>
              </p:ext>
            </p:extLst>
          </p:nvPr>
        </p:nvGraphicFramePr>
        <p:xfrm>
          <a:off x="1051560" y="1402080"/>
          <a:ext cx="7162800" cy="42439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2652"/>
                <a:gridCol w="1577072"/>
                <a:gridCol w="691148"/>
                <a:gridCol w="1130968"/>
                <a:gridCol w="1068137"/>
                <a:gridCol w="2192823"/>
              </a:tblGrid>
              <a:tr h="101348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Sr.          No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Table </a:t>
                      </a:r>
                      <a:r>
                        <a:rPr lang="en-IN" sz="1400" b="1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of         Field 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Primary</a:t>
                      </a:r>
                      <a:endParaRPr lang="en-US" sz="11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Key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Foreign </a:t>
                      </a:r>
                      <a:endParaRPr lang="en-US" sz="1100" b="1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Key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IN" sz="1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Description</a:t>
                      </a:r>
                      <a:endParaRPr lang="en-US" sz="11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tbl_admin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03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0010" marR="187960" indent="-8001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admin 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detail.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tbl_booking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07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booking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detail.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</a:t>
                      </a: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tbl_contactus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contact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detail .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tbl_testimonial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05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testimonial </a:t>
                      </a:r>
                      <a:r>
                        <a:rPr lang="en-US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detail.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tbl_user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09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</a:t>
                      </a:r>
                      <a:r>
                        <a:rPr lang="en-US" sz="12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 </a:t>
                      </a:r>
                      <a:r>
                        <a:rPr lang="en-US" sz="1200" kern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detail.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38417"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6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tbl_vehicle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14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v_id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v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id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</a:tabLst>
                      </a:pPr>
                      <a:r>
                        <a:rPr lang="en-US" sz="1200" kern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Store vehicle detail</a:t>
                      </a:r>
                      <a:endParaRPr lang="en-US" sz="12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142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60" y="621268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tbl_admin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store admin 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98126"/>
              </p:ext>
            </p:extLst>
          </p:nvPr>
        </p:nvGraphicFramePr>
        <p:xfrm>
          <a:off x="1135380" y="2590800"/>
          <a:ext cx="7162800" cy="1581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28663"/>
                <a:gridCol w="1043834"/>
                <a:gridCol w="713690"/>
                <a:gridCol w="1266355"/>
                <a:gridCol w="2180722"/>
              </a:tblGrid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="1" dirty="0" err="1" smtClean="0">
                          <a:effectLst/>
                        </a:rPr>
                        <a:t>Sr.n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Field 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Datatype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Size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Constraints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Description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a_id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user 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a_username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user name.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a_password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password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7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1960" y="621268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tbl_booking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store 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 Booking 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477524"/>
              </p:ext>
            </p:extLst>
          </p:nvPr>
        </p:nvGraphicFramePr>
        <p:xfrm>
          <a:off x="1104900" y="1935480"/>
          <a:ext cx="7162800" cy="343852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28663"/>
                <a:gridCol w="1043834"/>
                <a:gridCol w="701287"/>
                <a:gridCol w="1278758"/>
                <a:gridCol w="2180722"/>
              </a:tblGrid>
              <a:tr h="5044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Sr.no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Field  name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Size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Constraint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booking 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u_name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FK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vehicle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v_fromdate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fromdate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v_todate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v_licenseno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16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licenseno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19125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v_licenseimg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longblob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license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image</a:t>
                      </a:r>
                      <a:endParaRPr lang="en-US" sz="12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8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5760" y="546556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tbl_contactus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store admin and user 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123688"/>
              </p:ext>
            </p:extLst>
          </p:nvPr>
        </p:nvGraphicFramePr>
        <p:xfrm>
          <a:off x="1104900" y="2042160"/>
          <a:ext cx="7162800" cy="2057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28663"/>
                <a:gridCol w="1043834"/>
                <a:gridCol w="701287"/>
                <a:gridCol w="1278758"/>
                <a:gridCol w="2180722"/>
              </a:tblGrid>
              <a:tr h="5044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Sr.no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Field  name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Size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Constraint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user 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c_email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email 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c_reason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50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Reason to contact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16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Google Shape;96;p14"/>
          <p:cNvGraphicFramePr/>
          <p:nvPr>
            <p:extLst>
              <p:ext uri="{D42A27DB-BD31-4B8C-83A1-F6EECF244321}">
                <p14:modId xmlns:p14="http://schemas.microsoft.com/office/powerpoint/2010/main" val="45276317"/>
              </p:ext>
            </p:extLst>
          </p:nvPr>
        </p:nvGraphicFramePr>
        <p:xfrm>
          <a:off x="1219200" y="704697"/>
          <a:ext cx="6629400" cy="5854700"/>
        </p:xfrm>
        <a:graphic>
          <a:graphicData uri="http://schemas.openxmlformats.org/drawingml/2006/table">
            <a:tbl>
              <a:tblPr>
                <a:noFill/>
                <a:tableStyleId>{A1E2678E-0863-4EAB-9C24-A16058EEFAD8}</a:tableStyleId>
              </a:tblPr>
              <a:tblGrid>
                <a:gridCol w="1949075"/>
                <a:gridCol w="4680325"/>
              </a:tblGrid>
              <a:tr h="518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Title</a:t>
                      </a:r>
                      <a:endParaRPr sz="14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Rent And Ride (A car Rental System)</a:t>
                      </a:r>
                      <a:endParaRPr sz="14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155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Project Objective</a:t>
                      </a:r>
                      <a:endParaRPr sz="14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main objective of this Website is to provide </a:t>
                      </a:r>
                      <a:r>
                        <a:rPr lang="en-US" sz="1400" u="none" strike="noStrike" cap="none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vehicle on </a:t>
                      </a:r>
                      <a:r>
                        <a:rPr lang="en-US" sz="14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rent &amp;  make your  tour  trouble-free.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 Website can also let you to earn money by giving your own vehicle on rent.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33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Types Of Application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Website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Front –End Tools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Html, CSS, Bootstrap , </a:t>
                      </a:r>
                      <a:r>
                        <a:rPr lang="en-US" sz="1400" dirty="0" smtClean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PHP</a:t>
                      </a:r>
                      <a:endParaRPr sz="1800" dirty="0"/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Back –End Tools                    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MySQL server</a:t>
                      </a:r>
                      <a:endParaRPr sz="1400" dirty="0"/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Other Tools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Phpmyadmin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7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Internal Guide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External Guide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 Duration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 Days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Submitted To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Grow More Institution of Computer Application, Himmatnagar</a:t>
                      </a:r>
                      <a:endParaRPr/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3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Developed By</a:t>
                      </a:r>
                      <a:endParaRPr sz="14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Jignesh Pravasi &amp; Prakash Manat</a:t>
                      </a:r>
                      <a:endParaRPr sz="14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48550" marR="48550" marT="32350" marB="3235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97" name="Google Shape;97;p14"/>
          <p:cNvSpPr txBox="1"/>
          <p:nvPr/>
        </p:nvSpPr>
        <p:spPr>
          <a:xfrm>
            <a:off x="0" y="93491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PROFILE</a:t>
            </a:r>
            <a:endParaRPr sz="1800" b="1" i="0" u="sng" strike="noStrike" cap="none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651748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tbl_testimonial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store 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testimonial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5113"/>
              </p:ext>
            </p:extLst>
          </p:nvPr>
        </p:nvGraphicFramePr>
        <p:xfrm>
          <a:off x="1104900" y="2118360"/>
          <a:ext cx="7162800" cy="247802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28663"/>
                <a:gridCol w="1043834"/>
                <a:gridCol w="701287"/>
                <a:gridCol w="1278758"/>
                <a:gridCol w="2180722"/>
              </a:tblGrid>
              <a:tr h="5044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Sr.no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Field  name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Size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Constraint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 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t_feedback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t_postingdate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50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 posting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t_status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feedback status(active/inactive)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2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87680" y="546556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tbl_user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store users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273852"/>
              </p:ext>
            </p:extLst>
          </p:nvPr>
        </p:nvGraphicFramePr>
        <p:xfrm>
          <a:off x="982980" y="1905000"/>
          <a:ext cx="7162800" cy="362102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28663"/>
                <a:gridCol w="1043834"/>
                <a:gridCol w="701287"/>
                <a:gridCol w="1278758"/>
                <a:gridCol w="2180722"/>
              </a:tblGrid>
              <a:tr h="5044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Sr.no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Field  name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Size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Constraint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usera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u_username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users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feedback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u_password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25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feedback posting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u_email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feedback status(active/inactive)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u_city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users city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u_regdate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users registration 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u_updationdate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</a:t>
                      </a: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updationdate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0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880" y="11668"/>
            <a:ext cx="7658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lnSpc>
                <a:spcPct val="150000"/>
              </a:lnSpc>
            </a:pPr>
            <a:r>
              <a:rPr lang="en-IN" dirty="0" smtClean="0"/>
              <a:t>	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Table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Name :-  </a:t>
            </a:r>
            <a:r>
              <a:rPr lang="en-IN" sz="1300" b="1" dirty="0" err="1" smtClean="0">
                <a:latin typeface="Times New Roman" pitchFamily="18" charset="0"/>
                <a:cs typeface="Times New Roman" pitchFamily="18" charset="0"/>
              </a:rPr>
              <a:t>tbl_vehicle</a:t>
            </a:r>
            <a:endParaRPr lang="en-US" sz="13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13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Description :-  This table is used to </a:t>
            </a:r>
            <a:r>
              <a:rPr lang="en-IN" sz="1300" dirty="0" smtClean="0">
                <a:latin typeface="Times New Roman" pitchFamily="18" charset="0"/>
                <a:cs typeface="Times New Roman" pitchFamily="18" charset="0"/>
              </a:rPr>
              <a:t>store vehicles </a:t>
            </a:r>
            <a:r>
              <a:rPr lang="en-IN" sz="1300" dirty="0">
                <a:latin typeface="Times New Roman" pitchFamily="18" charset="0"/>
                <a:cs typeface="Times New Roman" pitchFamily="18" charset="0"/>
              </a:rPr>
              <a:t>detail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636909"/>
              </p:ext>
            </p:extLst>
          </p:nvPr>
        </p:nvGraphicFramePr>
        <p:xfrm>
          <a:off x="678180" y="891064"/>
          <a:ext cx="7162800" cy="58221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536"/>
                <a:gridCol w="1389764"/>
                <a:gridCol w="982733"/>
                <a:gridCol w="701287"/>
                <a:gridCol w="1278758"/>
                <a:gridCol w="2180722"/>
              </a:tblGrid>
              <a:tr h="4195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Sr.no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Field  name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Data type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Size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Constraint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8745" marR="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IN" sz="1200" b="1" dirty="0">
                          <a:effectLst/>
                        </a:rPr>
                        <a:t>Description</a:t>
                      </a:r>
                      <a:endParaRPr lang="en-US" sz="1200" b="1" dirty="0">
                        <a:effectLst/>
                        <a:latin typeface="Calibri"/>
                        <a:ea typeface="Calibri"/>
                        <a:cs typeface="Shruti"/>
                      </a:endParaRPr>
                    </a:p>
                  </a:txBody>
                  <a:tcPr marL="68580" marR="68580" marT="0" marB="0" anchor="ctr"/>
                </a:tc>
              </a:tr>
              <a:tr h="409914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_id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indent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7150" marR="0" indent="-5715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4450" marR="0" indent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PK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vehicle </a:t>
                      </a: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id.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v_brand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vehicle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brand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vehicle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name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v_overview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150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2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 </a:t>
                      </a:r>
                      <a:r>
                        <a:rPr lang="en-IN" sz="12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vehicle</a:t>
                      </a:r>
                      <a:r>
                        <a:rPr lang="en-IN" sz="120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overview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v_rent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Int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 rent status(active/inactive)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6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v_fueltype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fuel type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7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v_model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/year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IN" sz="12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model/year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8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v_seatingcapacity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Int</a:t>
                      </a: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seating capacity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9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v_image1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image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10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v_image2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image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11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v_image3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image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12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v_image4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Varchar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255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image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13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v_regdate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registration 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11430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14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v_updationdate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1430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Store vehicle</a:t>
                      </a:r>
                      <a:r>
                        <a:rPr lang="en-US" sz="1200" baseline="0" dirty="0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updationdate</a:t>
                      </a:r>
                      <a:endParaRPr lang="en-US" sz="12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1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7725" y="2613392"/>
            <a:ext cx="699422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ER DIAGRAM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30267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ownloads\Rent &amp; ride Docs\ER Diagram.drawio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101600"/>
            <a:ext cx="9245600" cy="675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7597" y="2113520"/>
            <a:ext cx="562686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Screen shots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1638025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7299" y="184612"/>
            <a:ext cx="229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Registration Form of User</a:t>
            </a:r>
            <a:endParaRPr lang="en-IN" dirty="0"/>
          </a:p>
        </p:txBody>
      </p:sp>
      <p:pic>
        <p:nvPicPr>
          <p:cNvPr id="1026" name="Picture 2" descr="C:\Users\Lenovo\Downloads\ss\sign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028" y="587639"/>
            <a:ext cx="5958095" cy="627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79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23556" y="782020"/>
            <a:ext cx="1723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Form of User</a:t>
            </a:r>
            <a:endParaRPr lang="en-IN" dirty="0"/>
          </a:p>
        </p:txBody>
      </p:sp>
      <p:pic>
        <p:nvPicPr>
          <p:cNvPr id="2050" name="Picture 2" descr="C:\Users\Lenovo\Downloads\ss\Logindetai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3" y="1404937"/>
            <a:ext cx="7582035" cy="535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152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novo\Downloads\ss\Home-Rent-R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708030"/>
            <a:ext cx="8752194" cy="382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6928" y="465826"/>
            <a:ext cx="3071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974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novo\Downloads\ss\Home-Rent-Rid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4" y="433839"/>
            <a:ext cx="7939368" cy="616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8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410700" y="4170203"/>
            <a:ext cx="14586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side :</a:t>
            </a:r>
            <a:endParaRPr sz="1800" b="0" i="0" u="none" strike="noStrike" cap="none">
              <a:solidFill>
                <a:srgbClr val="1A99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759036" y="904698"/>
            <a:ext cx="7471500" cy="61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strike="noStrike" cap="none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</a:t>
            </a:r>
            <a:r>
              <a:rPr lang="en-US" sz="1800" b="1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SOFTWARE </a:t>
            </a:r>
            <a:r>
              <a:rPr lang="en-US" sz="1800" b="1" i="0" strike="noStrike" cap="none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SPECIFICATION (Minimum)</a:t>
            </a:r>
            <a:endParaRPr sz="1600" b="0" i="0" strike="noStrike" cap="none" dirty="0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05" name="Google Shape;105;p15"/>
          <p:cNvGraphicFramePr/>
          <p:nvPr>
            <p:extLst>
              <p:ext uri="{D42A27DB-BD31-4B8C-83A1-F6EECF244321}">
                <p14:modId xmlns:p14="http://schemas.microsoft.com/office/powerpoint/2010/main" val="3223954181"/>
              </p:ext>
            </p:extLst>
          </p:nvPr>
        </p:nvGraphicFramePr>
        <p:xfrm>
          <a:off x="747203" y="2070488"/>
          <a:ext cx="7620000" cy="1828840"/>
        </p:xfrm>
        <a:graphic>
          <a:graphicData uri="http://schemas.openxmlformats.org/drawingml/2006/table">
            <a:tbl>
              <a:tblPr>
                <a:noFill/>
                <a:tableStyleId>{A1E2678E-0863-4EAB-9C24-A16058EEFAD8}</a:tableStyleId>
              </a:tblPr>
              <a:tblGrid>
                <a:gridCol w="3124200"/>
                <a:gridCol w="4495800"/>
              </a:tblGrid>
              <a:tr h="37252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Processor 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Intel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Dual Core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7252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RAM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512MB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82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Hard disk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1GB  Free space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825">
                <a:tc>
                  <a:txBody>
                    <a:bodyPr/>
                    <a:lstStyle/>
                    <a:p>
                      <a:pPr marL="0" marR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HTTP Server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 Apache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106" name="Google Shape;106;p15"/>
          <p:cNvGraphicFramePr/>
          <p:nvPr>
            <p:extLst>
              <p:ext uri="{D42A27DB-BD31-4B8C-83A1-F6EECF244321}">
                <p14:modId xmlns:p14="http://schemas.microsoft.com/office/powerpoint/2010/main" val="1894962346"/>
              </p:ext>
            </p:extLst>
          </p:nvPr>
        </p:nvGraphicFramePr>
        <p:xfrm>
          <a:off x="790745" y="4781900"/>
          <a:ext cx="7620000" cy="1828840"/>
        </p:xfrm>
        <a:graphic>
          <a:graphicData uri="http://schemas.openxmlformats.org/drawingml/2006/table">
            <a:tbl>
              <a:tblPr>
                <a:noFill/>
                <a:tableStyleId>{A1E2678E-0863-4EAB-9C24-A16058EEFAD8}</a:tableStyleId>
              </a:tblPr>
              <a:tblGrid>
                <a:gridCol w="3048000"/>
                <a:gridCol w="4572000"/>
              </a:tblGrid>
              <a:tr h="26567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Processor 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800 MHz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567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RAM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512 MB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567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Hard disk 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1 GB  Free space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65675"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Other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45720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      Browser, Internet Connection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9050" marR="990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p15"/>
          <p:cNvSpPr/>
          <p:nvPr/>
        </p:nvSpPr>
        <p:spPr>
          <a:xfrm>
            <a:off x="2618123" y="87900"/>
            <a:ext cx="329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strike="noStrike" cap="none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SPECIFICATIONS</a:t>
            </a:r>
            <a:endParaRPr sz="1800" b="1" i="0" strike="noStrike" cap="none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457200" y="1519500"/>
            <a:ext cx="176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 b="1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side :</a:t>
            </a:r>
            <a:endParaRPr>
              <a:solidFill>
                <a:srgbClr val="1A998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enovo\Downloads\ss\abo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10" y="897146"/>
            <a:ext cx="6901850" cy="588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82670" y="294686"/>
            <a:ext cx="3899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ABOUT US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647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3849" y="258792"/>
            <a:ext cx="4261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SERVICES PAGE</a:t>
            </a:r>
            <a:endParaRPr lang="en-IN" dirty="0"/>
          </a:p>
        </p:txBody>
      </p:sp>
      <p:pic>
        <p:nvPicPr>
          <p:cNvPr id="6146" name="Picture 2" descr="C:\Users\Lenovo\Downloads\ss\serv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676" y="739097"/>
            <a:ext cx="7246188" cy="585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0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596" y="120770"/>
            <a:ext cx="483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PRICING PAGE</a:t>
            </a:r>
            <a:endParaRPr lang="en-IN" dirty="0"/>
          </a:p>
        </p:txBody>
      </p:sp>
      <p:pic>
        <p:nvPicPr>
          <p:cNvPr id="7170" name="Picture 2" descr="C:\Users\Lenovo\Downloads\ss\pri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38352"/>
            <a:ext cx="7435970" cy="60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63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21" y="208420"/>
            <a:ext cx="1901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CONTACT US PAGE</a:t>
            </a:r>
            <a:endParaRPr lang="en-IN" dirty="0"/>
          </a:p>
        </p:txBody>
      </p:sp>
      <p:pic>
        <p:nvPicPr>
          <p:cNvPr id="8194" name="Picture 2" descr="C:\Users\Lenovo\Downloads\ss\conta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32" y="595569"/>
            <a:ext cx="7270951" cy="62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763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596" y="155275"/>
            <a:ext cx="3295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particular city is selected</a:t>
            </a:r>
            <a:endParaRPr lang="en-IN" dirty="0"/>
          </a:p>
        </p:txBody>
      </p:sp>
      <p:pic>
        <p:nvPicPr>
          <p:cNvPr id="9218" name="Picture 2" descr="C:\Users\Lenovo\Downloads\ss\city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83" y="655608"/>
            <a:ext cx="7405291" cy="596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127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321" y="207034"/>
            <a:ext cx="270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you click on book now</a:t>
            </a:r>
            <a:endParaRPr lang="en-IN" dirty="0"/>
          </a:p>
        </p:txBody>
      </p:sp>
      <p:pic>
        <p:nvPicPr>
          <p:cNvPr id="10242" name="Picture 2" descr="C:\Users\Lenovo\Downloads\ss\boo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7" y="690113"/>
            <a:ext cx="8781690" cy="594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015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3079" y="155275"/>
            <a:ext cx="3260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EARN WITH US PAGE AFTER LOGIN</a:t>
            </a:r>
            <a:endParaRPr lang="en-IN" dirty="0"/>
          </a:p>
        </p:txBody>
      </p:sp>
      <p:pic>
        <p:nvPicPr>
          <p:cNvPr id="11266" name="Picture 2" descr="C:\Users\Lenovo\Downloads\ss\ear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9" y="463052"/>
            <a:ext cx="7746521" cy="626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1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4619" y="0"/>
            <a:ext cx="2725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 PANEL</a:t>
            </a:r>
            <a:endParaRPr lang="en-IN" dirty="0"/>
          </a:p>
        </p:txBody>
      </p:sp>
      <p:pic>
        <p:nvPicPr>
          <p:cNvPr id="12290" name="Picture 2" descr="C:\Users\Lenovo\Downloads\ss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6" y="1259455"/>
            <a:ext cx="8333146" cy="43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81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Lenovo\Downloads\ss\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446"/>
            <a:ext cx="8919713" cy="471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73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Lenovo\Downloads\s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3" y="1104181"/>
            <a:ext cx="8528647" cy="489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6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19085" y="2520409"/>
            <a:ext cx="5028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1A9988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MODULES</a:t>
            </a:r>
            <a:endParaRPr lang="en-IN" sz="7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4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Lenovo\Downloads\ss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0" y="948905"/>
            <a:ext cx="8591910" cy="511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2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Lenovo\Downloads\ss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263570"/>
            <a:ext cx="9143999" cy="44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07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320045"/>
              </p:ext>
            </p:extLst>
          </p:nvPr>
        </p:nvGraphicFramePr>
        <p:xfrm>
          <a:off x="1702639" y="1259945"/>
          <a:ext cx="6181904" cy="4669516"/>
        </p:xfrm>
        <a:graphic>
          <a:graphicData uri="http://schemas.openxmlformats.org/drawingml/2006/table">
            <a:tbl>
              <a:tblPr firstRow="1" firstCol="1" bandRow="1">
                <a:tableStyleId>{A1E2678E-0863-4EAB-9C24-A16058EEFAD8}</a:tableStyleId>
              </a:tblPr>
              <a:tblGrid>
                <a:gridCol w="662347"/>
                <a:gridCol w="1124237"/>
                <a:gridCol w="1235680"/>
                <a:gridCol w="1068867"/>
                <a:gridCol w="1077277"/>
                <a:gridCol w="1013496"/>
              </a:tblGrid>
              <a:tr h="422169"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No.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Test Condition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Description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Expected Result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Actual Result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Status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14504"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1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Login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Click On  Login Button  Without User name &amp; password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System not allow to login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System will display validation message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Pass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537588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Click On  Login Button </a:t>
                      </a:r>
                      <a:endParaRPr lang="en-IN" sz="1100">
                        <a:effectLst/>
                      </a:endParaRPr>
                    </a:p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With invalid User name&amp; password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System not allow to login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System will display validation message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Pass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14504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N" sz="10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Click On  Login Button </a:t>
                      </a:r>
                      <a:endParaRPr lang="en-IN" sz="1100">
                        <a:effectLst/>
                      </a:endParaRPr>
                    </a:p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With valid User name &amp; password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System allow to login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System allow user  to access Order services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Pass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08677" y="180857"/>
            <a:ext cx="47884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	</a:t>
            </a:r>
            <a:r>
              <a:rPr kumimoji="0" lang="en-US" sz="16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TESTING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ADMIN SIDE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LOGIN MODULE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49183"/>
              </p:ext>
            </p:extLst>
          </p:nvPr>
        </p:nvGraphicFramePr>
        <p:xfrm>
          <a:off x="1648765" y="1808148"/>
          <a:ext cx="5563235" cy="3507995"/>
        </p:xfrm>
        <a:graphic>
          <a:graphicData uri="http://schemas.openxmlformats.org/drawingml/2006/table">
            <a:tbl>
              <a:tblPr firstRow="1" firstCol="1" bandRow="1">
                <a:tableStyleId>{A1E2678E-0863-4EAB-9C24-A16058EEFAD8}</a:tableStyleId>
              </a:tblPr>
              <a:tblGrid>
                <a:gridCol w="652780"/>
                <a:gridCol w="973455"/>
                <a:gridCol w="1018540"/>
                <a:gridCol w="1111250"/>
                <a:gridCol w="977900"/>
                <a:gridCol w="829310"/>
              </a:tblGrid>
              <a:tr h="696595"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No.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Scenario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Test Condition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Expected Result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Actual Result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>
                          <a:effectLst/>
                        </a:rPr>
                        <a:t>Status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023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1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Submit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Click On  submit Without</a:t>
                      </a:r>
                      <a:endParaRPr lang="en-IN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Input data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System display message like “input fields”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effectLst/>
                        </a:rPr>
                        <a:t>System will display validation message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Pass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680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2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Click On  submit with</a:t>
                      </a:r>
                      <a:endParaRPr lang="en-IN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Input data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System allow to submit data 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>
                          <a:effectLst/>
                        </a:rPr>
                        <a:t>System allow to Submit</a:t>
                      </a:r>
                      <a:endParaRPr lang="en-IN" sz="11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1400" kern="1200" dirty="0">
                          <a:effectLst/>
                        </a:rPr>
                        <a:t>Pass </a:t>
                      </a:r>
                      <a:endParaRPr lang="en-IN" sz="11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3440" y="342452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DATA INFORMATION MODULE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33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5720" y="534837"/>
            <a:ext cx="66250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</a:rPr>
              <a:t>	</a:t>
            </a:r>
            <a:r>
              <a:rPr lang="en-IN" sz="2800" b="1" dirty="0" smtClean="0">
                <a:solidFill>
                  <a:srgbClr val="279AA9"/>
                </a:solidFill>
              </a:rPr>
              <a:t>FUTURE ENHACEMENT</a:t>
            </a:r>
          </a:p>
          <a:p>
            <a:endParaRPr lang="en-IN" sz="2800" dirty="0">
              <a:solidFill>
                <a:srgbClr val="279AA9"/>
              </a:solidFill>
            </a:endParaRPr>
          </a:p>
          <a:p>
            <a:r>
              <a:rPr lang="en-IN" b="1" dirty="0"/>
              <a:t> </a:t>
            </a:r>
            <a:endParaRPr lang="en-IN" dirty="0"/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In future provide login facilities and user can show own profile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User can manage own profile like edit, view own profile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There has advertisement module under implementing</a:t>
            </a:r>
            <a:r>
              <a:rPr lang="en-IN" sz="16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>
              <a:buFont typeface="Arial" pitchFamily="34" charset="0"/>
              <a:buChar char="•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 typeface="Arial" pitchFamily="34" charset="0"/>
              <a:buChar char="•"/>
            </a:pP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IN" sz="1600" dirty="0" err="1">
                <a:latin typeface="Times New Roman" pitchFamily="18" charset="0"/>
                <a:cs typeface="Times New Roman" pitchFamily="18" charset="0"/>
              </a:rPr>
              <a:t>Fullfill</a:t>
            </a:r>
            <a:r>
              <a:rPr lang="en-IN" sz="1600" dirty="0">
                <a:latin typeface="Times New Roman" pitchFamily="18" charset="0"/>
                <a:cs typeface="Times New Roman" pitchFamily="18" charset="0"/>
              </a:rPr>
              <a:t> the some of the requirements of the users if the valid for our software</a:t>
            </a:r>
          </a:p>
        </p:txBody>
      </p:sp>
    </p:spTree>
    <p:extLst>
      <p:ext uri="{BB962C8B-B14F-4D97-AF65-F5344CB8AC3E}">
        <p14:creationId xmlns:p14="http://schemas.microsoft.com/office/powerpoint/2010/main" val="31521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272912" y="1497172"/>
          <a:ext cx="4598175" cy="5099033"/>
        </p:xfrm>
        <a:graphic>
          <a:graphicData uri="http://schemas.openxmlformats.org/drawingml/2006/table">
            <a:tbl>
              <a:tblPr firstRow="1" firstCol="1" bandRow="1">
                <a:tableStyleId>{A1E2678E-0863-4EAB-9C24-A16058EEFAD8}</a:tableStyleId>
              </a:tblPr>
              <a:tblGrid>
                <a:gridCol w="286769"/>
                <a:gridCol w="1129413"/>
                <a:gridCol w="1293058"/>
                <a:gridCol w="1888935"/>
              </a:tblGrid>
              <a:tr h="822902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 dirty="0">
                          <a:effectLst/>
                        </a:rPr>
                        <a:t>No. </a:t>
                      </a:r>
                      <a:endParaRPr lang="en-IN" sz="9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Book Name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Description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kern="1200" dirty="0">
                          <a:effectLst/>
                        </a:rPr>
                        <a:t>Photo</a:t>
                      </a:r>
                      <a:endParaRPr lang="en-IN" sz="9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</a:tr>
              <a:tr h="1234353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1. 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PHP: The Complete Reference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Author Name:- Steven Holzner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Edition:- 1</a:t>
                      </a:r>
                      <a:r>
                        <a:rPr lang="en-IN" sz="900" kern="1200" baseline="30000">
                          <a:effectLst/>
                        </a:rPr>
                        <a:t>st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Publisher:-  McGraw Hill Education (India) Private Limited  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6107" marR="56107" marT="0" marB="0"/>
                </a:tc>
              </a:tr>
              <a:tr h="1234353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2.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>
                          <a:effectLst/>
                        </a:rPr>
                        <a:t>JavaScript and JSON Essentials 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</a:pPr>
                      <a:r>
                        <a:rPr lang="en-US" sz="900" kern="1200">
                          <a:effectLst/>
                        </a:rPr>
                        <a:t>Author Name:- Sai Srinivas  Sriparasa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</a:pPr>
                      <a:r>
                        <a:rPr lang="en-US" sz="900" kern="1200">
                          <a:effectLst/>
                        </a:rPr>
                        <a:t>Publisher :- Packet Publishing Limited (26 October 2013)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IN" sz="1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6107" marR="56107" marT="0" marB="0"/>
                </a:tc>
              </a:tr>
              <a:tr h="1234353"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3.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Bootstrap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Author Name:- Jake Spurlock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Edition:- 1</a:t>
                      </a:r>
                      <a:r>
                        <a:rPr lang="en-IN" sz="900" kern="1200" baseline="30000">
                          <a:effectLst/>
                        </a:rPr>
                        <a:t>st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Publisher:- O'Reilly Media </a:t>
                      </a:r>
                      <a:endParaRPr lang="en-IN" sz="900">
                        <a:effectLst/>
                      </a:endParaRPr>
                    </a:p>
                    <a:p>
                      <a:pPr marL="228600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>
                          <a:effectLst/>
                        </a:rPr>
                        <a:t> </a:t>
                      </a:r>
                      <a:endParaRPr lang="en-IN" sz="90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900" kern="1200" dirty="0">
                          <a:effectLst/>
                        </a:rPr>
                        <a:t>  </a:t>
                      </a:r>
                      <a:endParaRPr lang="en-IN" sz="900" dirty="0"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56107" marR="56107" marT="0" marB="0"/>
                </a:tc>
              </a:tr>
            </a:tbl>
          </a:graphicData>
        </a:graphic>
      </p:graphicFrame>
      <p:pic>
        <p:nvPicPr>
          <p:cNvPr id="19459" name="Picture 12" descr="Description: http://img5a.flixcart.com/image/book/6/2/2/php-the-complete-reference-400x400-imadfzsbhp53rz9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16" y="2346384"/>
            <a:ext cx="1553649" cy="125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Description: C:\Users\acer\Desktop\j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441" y="3774387"/>
            <a:ext cx="13620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7" name="Picture 14" descr="Description: http://ecx.images-amazon.com/images/I/51a61FqXXFL._SX258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91" y="5400135"/>
            <a:ext cx="1628774" cy="107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07620" y="4794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BIBIOLOGY(References)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REFERENCES BOOKS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4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931654" y="310032"/>
            <a:ext cx="797888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</a:t>
            </a:r>
            <a:r>
              <a:rPr lang="en-US" sz="2800" b="1" dirty="0" smtClean="0">
                <a:solidFill>
                  <a:schemeClr val="tx1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		</a:t>
            </a:r>
            <a:r>
              <a:rPr kumimoji="0" lang="en-US" sz="28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WEB REFERENCES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lang="en-US" sz="2800" b="1" u="sng" dirty="0">
              <a:solidFill>
                <a:schemeClr val="tx1"/>
              </a:solidFill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2"/>
              </a:rPr>
              <a:t>www.w3schools.com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3"/>
              </a:rPr>
              <a:t>www.stackoverflow.com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4"/>
              </a:rPr>
              <a:t>www.getbootstrap.com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5"/>
              </a:rPr>
              <a:t>www.plugins.jquery.com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6"/>
              </a:rPr>
              <a:t>www.jquery.net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00B0F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  <a:hlinkClick r:id="rId7"/>
              </a:rPr>
              <a:t>www.tutorialspoint.com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9132" y="1794291"/>
            <a:ext cx="515859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THANK YOU</a:t>
            </a:r>
            <a:endParaRPr lang="en-IN" sz="8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87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370116" y="573312"/>
            <a:ext cx="8686800" cy="52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Modules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Profile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Testimonials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-US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Modules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 Vehicle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</a:t>
            </a: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vehicle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Advertisement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Advertisement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requests for their  advertised </a:t>
            </a:r>
            <a:r>
              <a:rPr lang="en-US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2895600" y="1600200"/>
            <a:ext cx="342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429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sng" strike="noStrike" cap="none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SPECIFICATION  </a:t>
            </a:r>
            <a:endParaRPr sz="1600" b="0" i="0" u="sng" strike="noStrike" cap="none">
              <a:solidFill>
                <a:srgbClr val="1A99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33753" y="2156138"/>
            <a:ext cx="83058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Login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Manage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Profile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 Watch out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Dashboard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	-----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(reg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users,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vehicles , bookings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, testimonials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)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Manage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Users</a:t>
            </a:r>
          </a:p>
          <a:p>
            <a:pPr lvl="6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-----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(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warn user, hide user's </a:t>
            </a:r>
            <a:r>
              <a:rPr lang="en-US" sz="1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inappropriate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 ads, ban user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)</a:t>
            </a:r>
          </a:p>
          <a:p>
            <a:pPr lvl="6">
              <a:buClr>
                <a:schemeClr val="dk1"/>
              </a:buClr>
              <a:buSzPts val="1800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Manage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Testimonials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Admin can Manage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Pages</a:t>
            </a:r>
          </a:p>
          <a:p>
            <a:pPr lvl="1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	</a:t>
            </a: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-----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(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Terms &amp; conditions, Privacy policy, about us, Contact us)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85800" y="457200"/>
            <a:ext cx="769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</a:t>
            </a:r>
            <a:endParaRPr/>
          </a:p>
          <a:p>
            <a:pPr marL="342900" marR="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1905000" y="152400"/>
            <a:ext cx="617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42925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</a:t>
            </a:r>
            <a:r>
              <a:rPr lang="en-US" sz="1600" b="1" i="0" u="sng" strike="noStrike" cap="none" dirty="0">
                <a:solidFill>
                  <a:srgbClr val="1A99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OF THE SYSTEM</a:t>
            </a:r>
            <a:endParaRPr sz="1600" b="1" i="0" u="sng" strike="noStrike" cap="none" dirty="0">
              <a:solidFill>
                <a:srgbClr val="1A99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1963225" y="4884775"/>
            <a:ext cx="317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251138" y="354169"/>
            <a:ext cx="8733600" cy="553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 startAt="2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Register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Login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 Manage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Profile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 View Vehicle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List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Request to Book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vehicle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can Post their advertisement to give vehicle on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rent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can Manage their vehicle’s details in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advertisement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can see Booking request for their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vehicle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User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can Take actions on 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Times New Roman" pitchFamily="18" charset="0"/>
                <a:ea typeface="Calibri"/>
                <a:cs typeface="Times New Roman" pitchFamily="18" charset="0"/>
                <a:sym typeface="Calibri"/>
              </a:rPr>
              <a:t>request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lang="en-US" sz="1800" b="0" i="0" u="none" strike="noStrike" cap="none" dirty="0" smtClean="0">
              <a:solidFill>
                <a:schemeClr val="dk1"/>
              </a:solidFill>
              <a:latin typeface="Times New Roman" pitchFamily="18" charset="0"/>
              <a:ea typeface="Calibri"/>
              <a:cs typeface="Times New Roman" pitchFamily="18" charset="0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User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can give Feedback</a:t>
            </a:r>
            <a:endParaRPr lang="en-US" sz="1800" dirty="0" smtClean="0">
              <a:solidFill>
                <a:schemeClr val="dk1"/>
              </a:solidFill>
              <a:latin typeface="Times New Roman" pitchFamily="18" charset="0"/>
              <a:cs typeface="Times New Roman" pitchFamily="18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57785" y="2607456"/>
            <a:ext cx="63401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rgbClr val="1A9988"/>
                </a:solidFill>
                <a:latin typeface="Times New Roman" pitchFamily="18" charset="0"/>
                <a:cs typeface="Times New Roman" pitchFamily="18" charset="0"/>
                <a:sym typeface="Calibri"/>
              </a:rPr>
              <a:t>FLOWCHART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35386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ovo\Downloads\FLOW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58964"/>
            <a:ext cx="5448300" cy="66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enovo\Downloads\Rent &amp; ride Docs\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58964"/>
            <a:ext cx="5438775" cy="66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3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1037</Words>
  <Application>Microsoft Office PowerPoint</Application>
  <PresentationFormat>On-screen Show (4:3)</PresentationFormat>
  <Paragraphs>573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Lato</vt:lpstr>
      <vt:lpstr>Times New Roman</vt:lpstr>
      <vt:lpstr>Shruti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58</cp:revision>
  <dcterms:modified xsi:type="dcterms:W3CDTF">2022-04-25T08:47:57Z</dcterms:modified>
</cp:coreProperties>
</file>